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314" r:id="rId3"/>
    <p:sldId id="283" r:id="rId4"/>
    <p:sldId id="300" r:id="rId5"/>
    <p:sldId id="353" r:id="rId6"/>
    <p:sldId id="354" r:id="rId7"/>
    <p:sldId id="329" r:id="rId8"/>
    <p:sldId id="359" r:id="rId9"/>
    <p:sldId id="360" r:id="rId10"/>
    <p:sldId id="355" r:id="rId11"/>
    <p:sldId id="356" r:id="rId12"/>
    <p:sldId id="361" r:id="rId13"/>
    <p:sldId id="362" r:id="rId14"/>
    <p:sldId id="363" r:id="rId15"/>
    <p:sldId id="358" r:id="rId16"/>
    <p:sldId id="309" r:id="rId17"/>
    <p:sldId id="340" r:id="rId18"/>
    <p:sldId id="313" r:id="rId19"/>
    <p:sldId id="339" r:id="rId20"/>
  </p:sldIdLst>
  <p:sldSz cx="12192000" cy="6858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660"/>
  </p:normalViewPr>
  <p:slideViewPr>
    <p:cSldViewPr snapToGrid="0">
      <p:cViewPr>
        <p:scale>
          <a:sx n="100" d="100"/>
          <a:sy n="100" d="100"/>
        </p:scale>
        <p:origin x="109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94708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4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2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=""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=""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=""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gif"/><Relationship Id="rId7" Type="http://schemas.openxmlformats.org/officeDocument/2006/relationships/image" Target="../media/image21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dsh.education/" TargetMode="External"/><Relationship Id="rId5" Type="http://schemas.openxmlformats.org/officeDocument/2006/relationships/hyperlink" Target="http://vcht.center/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hyperlink" Target="https://t.me/joinchat/J0_WEEV-QNZIzKQ4z5ZH7A" TargetMode="External"/><Relationship Id="rId3" Type="http://schemas.openxmlformats.org/officeDocument/2006/relationships/hyperlink" Target="https://vk.com/club196554063" TargetMode="External"/><Relationship Id="rId7" Type="http://schemas.openxmlformats.org/officeDocument/2006/relationships/hyperlink" Target="https://t.me/joinchat/J0_WEBYIj7jxUL7G1s6Iug" TargetMode="External"/><Relationship Id="rId12" Type="http://schemas.openxmlformats.org/officeDocument/2006/relationships/image" Target="../media/image30.gif"/><Relationship Id="rId2" Type="http://schemas.openxmlformats.org/officeDocument/2006/relationships/image" Target="../media/image25.gif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11" Type="http://schemas.openxmlformats.org/officeDocument/2006/relationships/hyperlink" Target="https://t.me/joinchat/J0_WEBSoW-UapV2Q5e9PCA" TargetMode="External"/><Relationship Id="rId5" Type="http://schemas.openxmlformats.org/officeDocument/2006/relationships/image" Target="../media/image26.gif"/><Relationship Id="rId15" Type="http://schemas.openxmlformats.org/officeDocument/2006/relationships/image" Target="../media/image10.png"/><Relationship Id="rId10" Type="http://schemas.openxmlformats.org/officeDocument/2006/relationships/image" Target="../media/image29.gif"/><Relationship Id="rId4" Type="http://schemas.openxmlformats.org/officeDocument/2006/relationships/hyperlink" Target="https://instagram.com/tochka_rosta_official?igshid=1bwnj7o12w292" TargetMode="External"/><Relationship Id="rId9" Type="http://schemas.openxmlformats.org/officeDocument/2006/relationships/hyperlink" Target="https://t.me/joinchat/FwMR1hUstUUnjeTn9NZMyA" TargetMode="External"/><Relationship Id="rId1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hyperlink" Target="https://t.me/joinchat/FiqY06ndEOmBWRZs" TargetMode="External"/><Relationship Id="rId7" Type="http://schemas.openxmlformats.org/officeDocument/2006/relationships/image" Target="../media/image32.gif"/><Relationship Id="rId2" Type="http://schemas.openxmlformats.org/officeDocument/2006/relationships/hyperlink" Target="https://t.me/joinchat/G57p7TdZ3SJFPz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joinchat/A6oLnBN908nXGPMOH8RB1Q" TargetMode="External"/><Relationship Id="rId5" Type="http://schemas.openxmlformats.org/officeDocument/2006/relationships/image" Target="../media/image31.jpeg"/><Relationship Id="rId10" Type="http://schemas.openxmlformats.org/officeDocument/2006/relationships/image" Target="../media/image35.gif"/><Relationship Id="rId4" Type="http://schemas.openxmlformats.org/officeDocument/2006/relationships/hyperlink" Target="https://t.me/joinchat/Hb2Nr3KnebUf2mgj" TargetMode="External"/><Relationship Id="rId9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_jWhKjxkIBlpFXOeubHsdmNtLu9rWTvZvDO86AUWX4/edit?usp=sharing" TargetMode="External"/><Relationship Id="rId2" Type="http://schemas.openxmlformats.org/officeDocument/2006/relationships/hyperlink" Target="https://docs.google.com/spreadsheets/d/1M3P1iE4aowYQ34lVKSHwHUP0Gj8iQK4PnlgaX1T4Ryg/edit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2118625" y="3129848"/>
            <a:ext cx="8962877" cy="1652549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 smtClean="0"/>
              <a:t>Совещание в режиме ВКС </a:t>
            </a:r>
            <a:r>
              <a:rPr lang="ru-RU" dirty="0"/>
              <a:t>для </a:t>
            </a:r>
            <a:r>
              <a:rPr lang="ru-RU" dirty="0" smtClean="0"/>
              <a:t>специалистов </a:t>
            </a:r>
            <a:r>
              <a:rPr lang="ru-RU" dirty="0"/>
              <a:t>муниципальных органов </a:t>
            </a:r>
            <a:r>
              <a:rPr lang="ru-RU" dirty="0" smtClean="0"/>
              <a:t>управления образованием</a:t>
            </a:r>
            <a:r>
              <a:rPr lang="ru-RU" dirty="0"/>
              <a:t>, ответственных за реализацию </a:t>
            </a:r>
            <a:r>
              <a:rPr lang="ru-RU" dirty="0" smtClean="0"/>
              <a:t>регионального проекта </a:t>
            </a:r>
            <a:r>
              <a:rPr lang="ru-RU" dirty="0"/>
              <a:t>«</a:t>
            </a:r>
            <a:r>
              <a:rPr lang="ru-RU" dirty="0" smtClean="0"/>
              <a:t>Современная школа</a:t>
            </a:r>
            <a:r>
              <a:rPr lang="ru-RU" dirty="0"/>
              <a:t>» на территории муниципальных образований Республики Башкортостан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991" y="471756"/>
            <a:ext cx="1225042" cy="13596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2" r="38169"/>
          <a:stretch/>
        </p:blipFill>
        <p:spPr>
          <a:xfrm>
            <a:off x="1453838" y="303763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10388600" y="6148685"/>
            <a:ext cx="134620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ru-RU" sz="1600" b="0" dirty="0" smtClean="0">
                <a:solidFill>
                  <a:srgbClr val="FF0000"/>
                </a:solidFill>
              </a:rPr>
              <a:t>06.04.2021</a:t>
            </a:r>
            <a:endParaRPr lang="ru-RU" sz="1600" b="0" dirty="0">
              <a:solidFill>
                <a:srgbClr val="FF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=""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=""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295" y="630443"/>
            <a:ext cx="1437999" cy="11467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36550"/>
            <a:ext cx="8053614" cy="9175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Центры «Точка роста»</a:t>
            </a:r>
            <a:br>
              <a:rPr lang="ru-RU" dirty="0" smtClean="0"/>
            </a:br>
            <a:r>
              <a:rPr lang="ru-RU" dirty="0" smtClean="0"/>
              <a:t>Республики Башкортостан 2021-2023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5349" y="2168525"/>
            <a:ext cx="5491163" cy="43513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207</a:t>
            </a:r>
            <a:r>
              <a:rPr lang="ru-RU" b="1" dirty="0" smtClean="0"/>
              <a:t> школ</a:t>
            </a:r>
            <a:endParaRPr lang="ru-RU" b="1" dirty="0"/>
          </a:p>
          <a:p>
            <a:r>
              <a:rPr lang="ru-RU" sz="2400" b="1" dirty="0" smtClean="0">
                <a:solidFill>
                  <a:srgbClr val="C00000"/>
                </a:solidFill>
              </a:rPr>
              <a:t>28</a:t>
            </a:r>
            <a:r>
              <a:rPr lang="ru-RU" b="1" dirty="0" smtClean="0"/>
              <a:t> школ с низкими образовательными результатами </a:t>
            </a:r>
            <a:br>
              <a:rPr lang="ru-RU" b="1" dirty="0" smtClean="0"/>
            </a:br>
            <a:r>
              <a:rPr lang="ru-RU" b="1" dirty="0" smtClean="0"/>
              <a:t>(данные </a:t>
            </a:r>
            <a:r>
              <a:rPr lang="ru-RU" b="1" dirty="0" err="1" smtClean="0"/>
              <a:t>Рособрнадзора</a:t>
            </a:r>
            <a:r>
              <a:rPr lang="ru-RU" b="1" dirty="0" smtClean="0"/>
              <a:t> на 2020-2021 гг.)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/>
              <a:t> малокомплектные школы </a:t>
            </a:r>
            <a:br>
              <a:rPr lang="ru-RU" b="1" dirty="0" smtClean="0"/>
            </a:br>
            <a:r>
              <a:rPr lang="ru-RU" b="1" dirty="0" smtClean="0"/>
              <a:t>(приказ МОН РБ от 05.11.2020 № 1069)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147</a:t>
            </a:r>
            <a:r>
              <a:rPr lang="ru-RU" b="1" dirty="0" smtClean="0"/>
              <a:t> школ оснащаются профильным комплектом оборудования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60</a:t>
            </a:r>
            <a:r>
              <a:rPr lang="ru-RU" b="1" dirty="0" smtClean="0"/>
              <a:t> школ </a:t>
            </a:r>
            <a:r>
              <a:rPr lang="ru-RU" b="1" dirty="0"/>
              <a:t>оснащаются </a:t>
            </a:r>
            <a:r>
              <a:rPr lang="ru-RU" b="1" dirty="0" smtClean="0"/>
              <a:t>стандартным </a:t>
            </a:r>
            <a:r>
              <a:rPr lang="ru-RU" b="1" dirty="0"/>
              <a:t>комплектом оборудования</a:t>
            </a:r>
          </a:p>
          <a:p>
            <a:endParaRPr lang="ru-RU" b="1" dirty="0" smtClean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8077427" y="2185984"/>
            <a:ext cx="230505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dirty="0" smtClean="0"/>
              <a:t>216 школ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8172676" y="4344194"/>
            <a:ext cx="230505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dirty="0" smtClean="0"/>
              <a:t>215 школ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2113528" y="1436222"/>
            <a:ext cx="280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 </a:t>
            </a:r>
            <a:r>
              <a:rPr lang="ru-RU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7979909" y="1490988"/>
            <a:ext cx="280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2021-2022 </a:t>
            </a:r>
            <a:r>
              <a:rPr lang="ru-RU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8077427" y="3595223"/>
            <a:ext cx="280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 </a:t>
            </a:r>
            <a:r>
              <a:rPr lang="ru-RU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72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48617"/>
            <a:ext cx="9639300" cy="917575"/>
          </a:xfrm>
        </p:spPr>
        <p:txBody>
          <a:bodyPr>
            <a:normAutofit/>
          </a:bodyPr>
          <a:lstStyle/>
          <a:p>
            <a:r>
              <a:rPr lang="ru-RU" dirty="0" smtClean="0"/>
              <a:t>Инфраструктурный лист </a:t>
            </a:r>
            <a:r>
              <a:rPr lang="ru-RU" sz="2400" dirty="0" smtClean="0"/>
              <a:t>(приказ от 18.03.2021 № 415)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12217"/>
              </p:ext>
            </p:extLst>
          </p:nvPr>
        </p:nvGraphicFramePr>
        <p:xfrm>
          <a:off x="867657" y="1126688"/>
          <a:ext cx="10919531" cy="57313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9328"/>
                <a:gridCol w="7738349"/>
                <a:gridCol w="449835"/>
                <a:gridCol w="449835"/>
                <a:gridCol w="1975749"/>
                <a:gridCol w="33945"/>
                <a:gridCol w="42490"/>
              </a:tblGrid>
              <a:tr h="255127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</a:rPr>
                        <a:t>1. Цифровые лаборатории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1.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Цифровая лаборатория по биологии (ученическая)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2.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Цифровая лаборатория по химии (ученическая)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3.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Цифровая лаборатория по физике (ученическая)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Цифровая лаборатория ученическая (физика, химия, биология)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27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</a:rPr>
                        <a:t>2. Ноутбук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СТАНДАРТ+ПРОФИЛЬ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27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</a:rPr>
                        <a:t>3. МФУ (принтер, сканер, копир)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СТАНДАРТ+ПРОФИЛЬ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27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</a:rPr>
                        <a:t>4. Учебное оборудование  (естественно-научная направленность)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Комплект посуды и оборудования для ученических опытов (физика, химия, биология).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Комплект влажных препаратов демонстрационный (биология)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Комплект гербариев демонстрационный  (биология)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Комплект коллекций демонстрационный (по разным темам курса биологии)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Демонстрационное оборудование (химия)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Комплект коллекций из списка (химия)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Оборудование для демонстрационных опытов (физика)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99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Оборудование для лабораторных работ и ученических опытов (на базе комплектов для ОГЭ) (физика)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316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5. Учебное оборудование  (технологическая направленность)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1.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СТАНДАРТ+ПРОФИЛЬ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2.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Образовательный набор по механике, </a:t>
                      </a:r>
                      <a:r>
                        <a:rPr lang="ru-RU" sz="1400" b="0" u="none" strike="noStrike" dirty="0" err="1">
                          <a:effectLst/>
                        </a:rPr>
                        <a:t>мехатронике</a:t>
                      </a:r>
                      <a:r>
                        <a:rPr lang="ru-RU" sz="1400" b="0" u="none" strike="noStrike" dirty="0">
                          <a:effectLst/>
                        </a:rPr>
                        <a:t> и робототехнике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СТАНДАРТ+ПРОФИЛЬ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</a:tr>
              <a:tr h="224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Четырёхосевой учебный робот-манипулятор с модульными сменными насадками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</a:tr>
              <a:tr h="43999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>
                          <a:effectLst/>
                        </a:rPr>
                        <a:t>Образовательный набор для изучения многокомпонентных робототехнических систем и манипуляционных роботов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</a:rPr>
                        <a:t>ПРОФИЛЬ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</a:tr>
              <a:tr h="255127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</a:rPr>
                        <a:t>6. Комплект химических реактивов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СТАНДАРТ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45" marR="8545" marT="854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454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556" y="243780"/>
            <a:ext cx="8053614" cy="917575"/>
          </a:xfrm>
        </p:spPr>
        <p:txBody>
          <a:bodyPr/>
          <a:lstStyle/>
          <a:p>
            <a:r>
              <a:rPr lang="ru-RU" dirty="0" smtClean="0"/>
              <a:t>Зонирование и дизайн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5825" y="2021091"/>
            <a:ext cx="50477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20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выглядит </a:t>
            </a: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  <a:b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элементы фирменного </a:t>
            </a: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стиля</a:t>
            </a: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можно и нельзя использовать логотип</a:t>
            </a: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0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брендировать</a:t>
            </a: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</a:t>
            </a:r>
            <a:b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промопродукцию</a:t>
            </a: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каких случаях </a:t>
            </a: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</a:t>
            </a:r>
            <a:r>
              <a:rPr lang="en-US" sz="2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aseline="30000" dirty="0" err="1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кобрендинг</a:t>
            </a:r>
            <a:r>
              <a:rPr lang="en-US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нацпроектом </a:t>
            </a: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«Образование»?</a:t>
            </a:r>
            <a:endParaRPr lang="en-US" sz="20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4264" y="2078930"/>
            <a:ext cx="4424285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20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 сколько помещений</a:t>
            </a:r>
            <a:b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Точка Роста?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000" baseline="30000" dirty="0" err="1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брендировать</a:t>
            </a: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помещения?</a:t>
            </a:r>
            <a:r>
              <a:rPr lang="ru-RU" sz="2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4264" y="3454214"/>
            <a:ext cx="488148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</a:t>
            </a:r>
            <a:r>
              <a:rPr lang="ru-RU" sz="2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ЕКОМЕНДАЦИИ </a:t>
            </a:r>
            <a:r>
              <a:rPr lang="ru-RU" sz="2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ПО:</a:t>
            </a:r>
            <a:endParaRPr lang="ru-RU" sz="20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Подбору мебели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Цветовым решениям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Материалам отделки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Декору</a:t>
            </a:r>
            <a:endParaRPr lang="ru-RU" sz="20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0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53020" y="1161355"/>
            <a:ext cx="4233343" cy="90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2000" dirty="0" smtClean="0"/>
              <a:t>Руководство по фирменному стилю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41842" y="1161355"/>
            <a:ext cx="4233343" cy="90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2000" dirty="0" smtClean="0"/>
              <a:t>Руководство </a:t>
            </a:r>
            <a:r>
              <a:rPr lang="ru-RU" sz="2000" dirty="0"/>
              <a:t>по </a:t>
            </a:r>
            <a:r>
              <a:rPr lang="ru-RU" sz="2000" dirty="0" smtClean="0"/>
              <a:t>дизайну </a:t>
            </a:r>
            <a:r>
              <a:rPr lang="ru-RU" sz="2000" dirty="0"/>
              <a:t>помещений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16270" y="5349603"/>
            <a:ext cx="5130136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МАКЕТЫ:</a:t>
            </a:r>
            <a:endParaRPr lang="ru-RU" sz="20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Фирменного знака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Фирменных элементов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Интерьерные таблички, стенды, фирменный </a:t>
            </a:r>
            <a:r>
              <a:rPr lang="ru-RU" sz="2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587" y="5389970"/>
            <a:ext cx="1435911" cy="11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2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556" y="243780"/>
            <a:ext cx="8053614" cy="9175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Заключений соглашений в ГИИС Электронный бюджет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76654" y="1816100"/>
            <a:ext cx="10438691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Результаты: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ru-RU" sz="2000" b="1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07000"/>
              </a:lnSpc>
            </a:pP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Создана (обновлена) материально-техническая база 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для реализации 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программ основного общего 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образования естественно-научной 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и технологической направленностей 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и программ 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дополнительного образования 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соответствующей направленности 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путем формирования на 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базе общеобразовательных 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организаций Центров 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образования «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Точка роста» с целью развития современных компетенций 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и навыков 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у обучающихся, а также повышения 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качества образования</a:t>
            </a:r>
          </a:p>
          <a:p>
            <a:pPr lvl="0" algn="just">
              <a:lnSpc>
                <a:spcPct val="107000"/>
              </a:lnSpc>
            </a:pPr>
            <a:endParaRPr lang="ru-RU" sz="2000" b="1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07000"/>
              </a:lnSpc>
            </a:pP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На базе общеобразовательных организаций созданы 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и функционируют 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детские технопарки «</a:t>
            </a:r>
            <a:r>
              <a:rPr lang="ru-RU" sz="2000" b="1" dirty="0" err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Кванториум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01175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556" y="243780"/>
            <a:ext cx="8053614" cy="9175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Заключений соглашений в ГИИС Электронный бюджет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251843"/>
            <a:ext cx="9272587" cy="5215829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4895850" y="4540250"/>
            <a:ext cx="958850" cy="749300"/>
          </a:xfrm>
          <a:prstGeom prst="straightConnector1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943600" y="4540250"/>
            <a:ext cx="582810" cy="749300"/>
          </a:xfrm>
          <a:prstGeom prst="straightConnector1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093618" y="4540250"/>
            <a:ext cx="1448991" cy="749300"/>
          </a:xfrm>
          <a:prstGeom prst="straightConnector1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Прямоугольник 18"/>
          <p:cNvSpPr/>
          <p:nvPr/>
        </p:nvSpPr>
        <p:spPr>
          <a:xfrm>
            <a:off x="5259387" y="5380038"/>
            <a:ext cx="1368425" cy="354012"/>
          </a:xfrm>
          <a:prstGeom prst="rect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9387" y="5360713"/>
            <a:ext cx="1368425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Редактируемые разделы</a:t>
            </a:r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7809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Региональный форум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Когда? 	</a:t>
            </a:r>
            <a:r>
              <a:rPr lang="ru-RU" sz="2000" dirty="0" smtClean="0">
                <a:solidFill>
                  <a:schemeClr val="tx1"/>
                </a:solidFill>
              </a:rPr>
              <a:t>30 </a:t>
            </a:r>
            <a:r>
              <a:rPr lang="ru-RU" sz="2000" dirty="0">
                <a:solidFill>
                  <a:schemeClr val="tx1"/>
                </a:solidFill>
              </a:rPr>
              <a:t>апреля 2021 года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Где? </a:t>
            </a:r>
            <a:r>
              <a:rPr lang="ru-RU" sz="2400" b="1" dirty="0" smtClean="0">
                <a:solidFill>
                  <a:srgbClr val="C00000"/>
                </a:solidFill>
              </a:rPr>
              <a:t>		</a:t>
            </a:r>
            <a:r>
              <a:rPr lang="ru-RU" sz="2000" dirty="0">
                <a:solidFill>
                  <a:schemeClr val="tx1"/>
                </a:solidFill>
              </a:rPr>
              <a:t>Альшеевский район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Для чего? 	</a:t>
            </a: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одведение итогов работы </a:t>
            </a:r>
            <a:r>
              <a:rPr lang="ru-RU" sz="2000" dirty="0">
                <a:solidFill>
                  <a:schemeClr val="tx1"/>
                </a:solidFill>
              </a:rPr>
              <a:t>центров </a:t>
            </a: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>
                <a:solidFill>
                  <a:schemeClr val="tx1"/>
                </a:solidFill>
              </a:rPr>
              <a:t>Точка роста</a:t>
            </a:r>
            <a:r>
              <a:rPr lang="ru-RU" sz="2000" dirty="0" smtClean="0">
                <a:solidFill>
                  <a:schemeClr val="tx1"/>
                </a:solidFill>
              </a:rPr>
              <a:t>», созданных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		в </a:t>
            </a:r>
            <a:r>
              <a:rPr lang="ru-RU" sz="2000" dirty="0">
                <a:solidFill>
                  <a:schemeClr val="tx1"/>
                </a:solidFill>
              </a:rPr>
              <a:t>2019</a:t>
            </a:r>
            <a:r>
              <a:rPr lang="ru-RU" sz="2000" dirty="0" smtClean="0">
                <a:solidFill>
                  <a:schemeClr val="tx1"/>
                </a:solidFill>
              </a:rPr>
              <a:t>,	2020 </a:t>
            </a:r>
            <a:r>
              <a:rPr lang="ru-RU" sz="2000" dirty="0">
                <a:solidFill>
                  <a:schemeClr val="tx1"/>
                </a:solidFill>
              </a:rPr>
              <a:t>годах в Республике </a:t>
            </a:r>
            <a:r>
              <a:rPr lang="ru-RU" sz="2000" dirty="0" smtClean="0">
                <a:solidFill>
                  <a:schemeClr val="tx1"/>
                </a:solidFill>
              </a:rPr>
              <a:t>Башкортостан;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	планирование </a:t>
            </a:r>
            <a:r>
              <a:rPr lang="ru-RU" sz="2000" dirty="0">
                <a:solidFill>
                  <a:schemeClr val="tx1"/>
                </a:solidFill>
              </a:rPr>
              <a:t>работы центров «</a:t>
            </a:r>
            <a:r>
              <a:rPr lang="ru-RU" sz="2000" dirty="0" smtClean="0">
                <a:solidFill>
                  <a:schemeClr val="tx1"/>
                </a:solidFill>
              </a:rPr>
              <a:t>Точка роста</a:t>
            </a:r>
            <a:r>
              <a:rPr lang="ru-RU" sz="2000" dirty="0">
                <a:solidFill>
                  <a:schemeClr val="tx1"/>
                </a:solidFill>
              </a:rPr>
              <a:t>» </a:t>
            </a: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2021 </a:t>
            </a:r>
            <a:r>
              <a:rPr lang="ru-RU" sz="2000" dirty="0" smtClean="0">
                <a:solidFill>
                  <a:schemeClr val="tx1"/>
                </a:solidFill>
              </a:rPr>
              <a:t>году.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78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1493675-6510-4578-B897-9DF5C4A69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617" y="1101386"/>
            <a:ext cx="1544999" cy="1522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383" y="1566471"/>
            <a:ext cx="1989199" cy="93237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Репозиторий 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методических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материалов: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1B2B102-2C49-449A-A92E-CAD0D92C2EF8}"/>
              </a:ext>
            </a:extLst>
          </p:cNvPr>
          <p:cNvSpPr txBox="1"/>
          <p:nvPr/>
        </p:nvSpPr>
        <p:spPr>
          <a:xfrm>
            <a:off x="4993049" y="1438780"/>
            <a:ext cx="4067231" cy="96949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web.roskvantorium.ru</a:t>
            </a:r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endParaRPr lang="ru-RU" sz="2000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www.elducation.ru </a:t>
            </a:r>
            <a:endParaRPr lang="ru-RU" sz="2000" u="sng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B31A5A2-CF22-4D1C-8D0C-86B1F9E85B50}"/>
              </a:ext>
            </a:extLst>
          </p:cNvPr>
          <p:cNvSpPr txBox="1"/>
          <p:nvPr/>
        </p:nvSpPr>
        <p:spPr>
          <a:xfrm>
            <a:off x="626913" y="5308808"/>
            <a:ext cx="2251136" cy="63696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Каналы </a:t>
            </a:r>
          </a:p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коммуникаций: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66" y="4014937"/>
            <a:ext cx="786521" cy="748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14" y="4019066"/>
            <a:ext cx="759812" cy="73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8FD5813-4CC7-4E93-BFD1-C7FA7CDC41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87" y="4122397"/>
            <a:ext cx="631460" cy="5490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2C5887B-E20A-4430-9EFE-D5344A9022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35" y="4030856"/>
            <a:ext cx="724997" cy="7249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3CEBB1B-7797-4F3B-B55A-67027CF0D5B7}"/>
              </a:ext>
            </a:extLst>
          </p:cNvPr>
          <p:cNvSpPr txBox="1"/>
          <p:nvPr/>
        </p:nvSpPr>
        <p:spPr>
          <a:xfrm>
            <a:off x="562761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Контакты: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8EEBAD7-1419-44E8-8CA0-9EBADB2864B9}"/>
              </a:ext>
            </a:extLst>
          </p:cNvPr>
          <p:cNvSpPr txBox="1"/>
          <p:nvPr/>
        </p:nvSpPr>
        <p:spPr>
          <a:xfrm>
            <a:off x="516608" y="3224457"/>
            <a:ext cx="2787504" cy="63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ts val="2533"/>
              </a:lnSpc>
            </a:pPr>
            <a:endParaRPr lang="ru-RU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5FBF5DF-B4F1-4F09-96F1-3CAF104A3701}"/>
              </a:ext>
            </a:extLst>
          </p:cNvPr>
          <p:cNvSpPr txBox="1"/>
          <p:nvPr/>
        </p:nvSpPr>
        <p:spPr>
          <a:xfrm>
            <a:off x="3369131" y="3191754"/>
            <a:ext cx="235970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https://eit.edu.ru/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6CC41B8-F50A-4470-9202-0E33CE932445}"/>
              </a:ext>
            </a:extLst>
          </p:cNvPr>
          <p:cNvSpPr txBox="1"/>
          <p:nvPr/>
        </p:nvSpPr>
        <p:spPr>
          <a:xfrm>
            <a:off x="8634666" y="3223815"/>
            <a:ext cx="251124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+ 7 (495) 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231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1867" b="1" dirty="0">
              <a:solidFill>
                <a:srgbClr val="37507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051A28E-124D-4F59-9D65-E2AFA5BC86F5}"/>
              </a:ext>
            </a:extLst>
          </p:cNvPr>
          <p:cNvSpPr txBox="1"/>
          <p:nvPr/>
        </p:nvSpPr>
        <p:spPr>
          <a:xfrm>
            <a:off x="5969097" y="3191754"/>
            <a:ext cx="21151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npo@apkpro.ru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6F1B6397-BC16-4D9B-8101-323BDA8D92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65" y="4823954"/>
            <a:ext cx="1680339" cy="16417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6D01DA12-284A-4DCB-8292-F4819ECC9E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21" y="4823954"/>
            <a:ext cx="1641711" cy="16417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68E7B12-CAF6-4906-8187-C75C365C6D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31" y="4823954"/>
            <a:ext cx="1632293" cy="164170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111AA79-57DD-4945-8DBD-35EE8445A4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5" y="4831106"/>
            <a:ext cx="1616097" cy="16160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455C280-477F-46FF-9199-2C2601165688}"/>
              </a:ext>
            </a:extLst>
          </p:cNvPr>
          <p:cNvSpPr txBox="1"/>
          <p:nvPr/>
        </p:nvSpPr>
        <p:spPr>
          <a:xfrm>
            <a:off x="3390040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Сайт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571E3D4-6BA3-4C09-A0E0-3EC4438D78C3}"/>
              </a:ext>
            </a:extLst>
          </p:cNvPr>
          <p:cNvSpPr txBox="1"/>
          <p:nvPr/>
        </p:nvSpPr>
        <p:spPr>
          <a:xfrm>
            <a:off x="6011076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Почта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1695F99-7FA1-479D-B0E9-F531D4F73637}"/>
              </a:ext>
            </a:extLst>
          </p:cNvPr>
          <p:cNvSpPr txBox="1"/>
          <p:nvPr/>
        </p:nvSpPr>
        <p:spPr>
          <a:xfrm>
            <a:off x="8650484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Телефон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91" y="280270"/>
            <a:ext cx="964037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64BD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Ресурсы федерального оператора сети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Центров «Точка роста»: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30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38" y="272562"/>
            <a:ext cx="5831861" cy="117780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центров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qrcoder.ru/code/?http%3A%2F%2Fvcht.center%2F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92" y="1292875"/>
            <a:ext cx="1540337" cy="15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rdsh.education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98" y="3059346"/>
            <a:ext cx="1494531" cy="14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dsh.education/media/static/img/logo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0" y="3437824"/>
            <a:ext cx="753845" cy="7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0560" y="1632883"/>
            <a:ext cx="5372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 </a:t>
            </a:r>
            <a:endParaRPr lang="ru-RU" dirty="0" smtClean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r>
              <a:rPr lang="en-US" dirty="0">
                <a:hlinkClick r:id="rId5"/>
              </a:rPr>
              <a:t>http://vcht.center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93624" y="3344948"/>
            <a:ext cx="465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Корпоративный 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университет </a:t>
            </a:r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Российского движения 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школьников</a:t>
            </a:r>
          </a:p>
          <a:p>
            <a:r>
              <a:rPr lang="en-US" b="1" dirty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https://rdsh.education</a:t>
            </a:r>
            <a:r>
              <a:rPr lang="en-US" b="1" dirty="0" smtClean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/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endParaRPr lang="ru-RU" b="1" dirty="0">
              <a:solidFill>
                <a:srgbClr val="212529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8" descr="http://vcht.center/wp-content/uploads/2019/07/vcht-e15621500614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5" y="1632883"/>
            <a:ext cx="753844" cy="9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44" y="5045341"/>
            <a:ext cx="856695" cy="856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573" y="5045341"/>
            <a:ext cx="5012553" cy="1336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7492" y="4660771"/>
            <a:ext cx="1555302" cy="15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50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18979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коммуникаций: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qrcoder.ru/code/?vk.com%2Fclub196554063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9481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2255" y="2645214"/>
            <a:ext cx="238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vk.com/club196554063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93469" y="2539673"/>
            <a:ext cx="3312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8680">
              <a:spcBef>
                <a:spcPts val="900"/>
              </a:spcBef>
              <a:defRPr sz="1900">
                <a:solidFill>
                  <a:srgbClr val="64BDE1"/>
                </a:solidFill>
              </a:defRPr>
            </a:pP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instagram.com/</a:t>
            </a:r>
            <a:r>
              <a:rPr lang="en-US" u="sng" dirty="0" err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tochka_rosta_official?igshid</a:t>
            </a: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=1bwnj7o12w292</a:t>
            </a:r>
            <a:r>
              <a:rPr lang="en-US" dirty="0"/>
              <a:t> </a:t>
            </a:r>
          </a:p>
        </p:txBody>
      </p:sp>
      <p:pic>
        <p:nvPicPr>
          <p:cNvPr id="2052" name="Picture 4" descr="http://qrcoder.ru/code/?instagram.com%2Ftochka_rosta_official%3Figshid%3D1bwnj7o12w292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6" y="2038907"/>
            <a:ext cx="1212615" cy="12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joinchat%2FJ0_WEBYIj7jxUL7G1s6Iug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1" y="3411542"/>
            <a:ext cx="120613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05327" y="3902794"/>
            <a:ext cx="24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https://</a:t>
            </a:r>
            <a:r>
              <a:rPr lang="ru-RU" dirty="0" smtClean="0">
                <a:hlinkClick r:id="rId7"/>
              </a:rPr>
              <a:t>t.me/joinchat/J0_WEBYIj7jxUL7G1s6Iug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8" name="Picture 4" descr="http://qrcoder.ru/code/?https%3A%2F%2Ft.me%2Fjoinchat%2FFwMR1hUstUUnjeTn9NZMyA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44" y="3411542"/>
            <a:ext cx="120613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35735" y="3902793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https://</a:t>
            </a:r>
            <a:r>
              <a:rPr lang="ru-RU" dirty="0" smtClean="0">
                <a:hlinkClick r:id="rId9"/>
              </a:rPr>
              <a:t>t.me/joinchat/FwMR1hUstUUnjeTn9NZMyA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30" name="Picture 6" descr="http://qrcoder.ru/code/?https%3A%2F%2Ft.me%2Fjoinchat%2FJ0_WEBSoW-UapV2Q5e9PCA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12440"/>
            <a:ext cx="1231718" cy="12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11166" y="5397827"/>
            <a:ext cx="2668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1"/>
              </a:rPr>
              <a:t>https://</a:t>
            </a:r>
            <a:r>
              <a:rPr lang="ru-RU" dirty="0" smtClean="0">
                <a:hlinkClick r:id="rId11"/>
              </a:rPr>
              <a:t>t.me/joinchat/J0_WEBSoW-UapV2Q5e9PCA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32" name="Picture 8" descr="http://qrcoder.ru/code/?https%3A%2F%2Ft.me%2Fjoinchat%2FJ0_WEEV-QNZIzKQ4z5ZH7A&amp;4&amp;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6" y="4812440"/>
            <a:ext cx="1327103" cy="132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593469" y="5397827"/>
            <a:ext cx="3554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3"/>
              </a:rPr>
              <a:t>https://</a:t>
            </a:r>
            <a:r>
              <a:rPr lang="ru-RU" dirty="0" smtClean="0">
                <a:hlinkClick r:id="rId13"/>
              </a:rPr>
              <a:t>t.me/joinchat/J0_WEEV-QNZIzKQ4z5ZH7A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348818" y="5409022"/>
            <a:ext cx="113364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Технология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243818" y="3891258"/>
            <a:ext cx="13436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Информатика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1132" y="3920271"/>
            <a:ext cx="1347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Руководители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41073" y="5254710"/>
            <a:ext cx="60785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ОБЖ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76" y="1959481"/>
            <a:ext cx="759812" cy="73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597" y="1914068"/>
            <a:ext cx="786521" cy="748616"/>
          </a:xfrm>
          <a:prstGeom prst="rect">
            <a:avLst/>
          </a:prstGeom>
        </p:spPr>
      </p:pic>
      <p:pic>
        <p:nvPicPr>
          <p:cNvPr id="1034" name="Picture 10" descr="ᐈ Иконка телеграмм вектор, векторные картинки телеграмма | скачать на  Depositphotos®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25" y="4028397"/>
            <a:ext cx="1178564" cy="11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2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05327" y="2707040"/>
            <a:ext cx="24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t.me/joinchat/G57p7TdZ3SJFPzWs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35735" y="2707039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t.me/joinchat/FiqY06ndEOmBWRZs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11166" y="4202073"/>
            <a:ext cx="2668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t.me/joinchat/Hb2Nr3KnebUf2mgj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428968" y="4213268"/>
            <a:ext cx="97334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Шахматы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429765" y="2695504"/>
            <a:ext cx="971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53709" y="2724517"/>
            <a:ext cx="78258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80961" y="4058956"/>
            <a:ext cx="72808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10" descr="ᐈ Иконка телеграмм вектор, векторные картинки телеграмма | скачать на  Depositphotos®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24" y="3023508"/>
            <a:ext cx="1178564" cy="11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593469" y="4202073"/>
            <a:ext cx="3167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t.me/joinchat/A6oLnBN908nXGPMOH8RB1Q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2" name="Picture 8" descr="http://qrcoder.ru/code/?https%3A%2F%2Ft.me%2Fjoinchat%2FHb2Nr3KnebUf2mgj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9" y="3616686"/>
            <a:ext cx="1289567" cy="12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qrcoder.ru/code/?https%3A%2F%2Ft.me%2Fjoinchat%2FG57p7TdZ3SJFPzWs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9" y="2185886"/>
            <a:ext cx="1293514" cy="12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qrcoder.ru/code/?https%3A%2F%2Ft.me%2Fjoinchat%2FFiqY06ndEOmBWRZs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5" y="2247316"/>
            <a:ext cx="1369369" cy="136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joinchat%2FA6oLnBN908nXGPMOH8RB1Q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5" y="3659669"/>
            <a:ext cx="1381355" cy="13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85057" y="189794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4000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коммуникаций: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71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Повестка: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6654" y="1816100"/>
            <a:ext cx="10438691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Об обновлении нормативно-правовой базы по созданию и 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обеспечению функционирования 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центров образования естественно-научного и 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технологического профилей 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«Точка роста» в 2021 году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ru-RU" sz="2000" b="1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 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формировании соглашений (дополнительных соглашений) о 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реализации регионального 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проекта «Современная школа» на территории 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муниципальных образований 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Республики Башкортостан в ГИИС «Электронный бюджет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ru-RU" sz="2000" b="1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 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подготовке к проведению регионального форума центров 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образования естественно-научного 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и технологического профилей «Точка роста» </a:t>
            </a:r>
            <a:r>
              <a:rPr lang="ru-RU" sz="20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Республики Башкортостан</a:t>
            </a:r>
            <a:r>
              <a:rPr lang="ru-RU" sz="20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2000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505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Методическая основа реализации проекта</a:t>
            </a:r>
            <a:endParaRPr sz="28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469404" y="1720490"/>
            <a:ext cx="6288584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</a:t>
            </a:r>
            <a:br>
              <a:rPr lang="ru-RU" sz="2000" b="1" dirty="0"/>
            </a:br>
            <a:r>
              <a:rPr lang="ru-RU" sz="2000" b="1" dirty="0"/>
              <a:t>Российской Федерации №P-133 от 17 дек. 2019 г. 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Российской Федерации №Р-5 от 15 янв. 2020 г. </a:t>
            </a:r>
            <a:br>
              <a:rPr lang="ru-RU" sz="2000" b="1" dirty="0"/>
            </a:br>
            <a:r>
              <a:rPr lang="ru-RU" sz="2000" dirty="0"/>
              <a:t>«О внесении изменений в распоряжение Минпросвещения России от 17 декабря 2019 г. </a:t>
            </a:r>
            <a:br>
              <a:rPr lang="ru-RU" sz="2000" dirty="0"/>
            </a:br>
            <a:r>
              <a:rPr lang="ru-RU" sz="2000" dirty="0"/>
              <a:t>№Р-133»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Методические рекомендации </a:t>
            </a:r>
            <a:r>
              <a:rPr lang="ru-RU" sz="2000" b="1" dirty="0"/>
              <a:t>по созданию региональной сети </a:t>
            </a:r>
            <a:r>
              <a:rPr lang="ru-RU" sz="2000" dirty="0"/>
              <a:t>Центров образования Цифрового и гуманитарного профилей «Точка роста» на базе общеобразовательных организаций сельской местности и малых городов (</a:t>
            </a:r>
            <a:r>
              <a:rPr lang="ru-RU" sz="2000" b="1" dirty="0"/>
              <a:t>утверждены Минпросвещения России 25.06.2020 ВБ-174</a:t>
            </a:r>
            <a:r>
              <a:rPr lang="en-US" sz="2000" b="1" dirty="0"/>
              <a:t>/04-</a:t>
            </a:r>
            <a:r>
              <a:rPr lang="ru-RU" sz="2000" b="1" dirty="0" err="1"/>
              <a:t>вн</a:t>
            </a:r>
            <a:r>
              <a:rPr lang="ru-RU" sz="2000" b="1" dirty="0"/>
              <a:t>)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1058264" y="1171254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уч.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8">
            <a:extLst>
              <a:ext uri="{FF2B5EF4-FFF2-40B4-BE49-F238E27FC236}">
                <a16:creationId xmlns="" xmlns:a16="http://schemas.microsoft.com/office/drawing/2014/main" id="{D2AA4C59-7CCF-47F2-AD6E-7C42A394D51F}"/>
              </a:ext>
            </a:extLst>
          </p:cNvPr>
          <p:cNvSpPr/>
          <p:nvPr/>
        </p:nvSpPr>
        <p:spPr>
          <a:xfrm>
            <a:off x="5244484" y="1205850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7921234" y="1171254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A57B252-2BA3-46AB-99F9-A783AB86A5BD}"/>
              </a:ext>
            </a:extLst>
          </p:cNvPr>
          <p:cNvSpPr txBox="1">
            <a:spLocks/>
          </p:cNvSpPr>
          <p:nvPr/>
        </p:nvSpPr>
        <p:spPr>
          <a:xfrm>
            <a:off x="6943724" y="1810024"/>
            <a:ext cx="4886325" cy="428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</a:t>
            </a:r>
            <a:r>
              <a:rPr lang="ru-RU" sz="2000" b="1" dirty="0" smtClean="0"/>
              <a:t>Министерства </a:t>
            </a:r>
            <a:r>
              <a:rPr lang="ru-RU" sz="2000" b="1" dirty="0"/>
              <a:t>просвещения </a:t>
            </a:r>
            <a:r>
              <a:rPr lang="ru-RU" sz="2000" b="1" dirty="0" smtClean="0"/>
              <a:t>Российской </a:t>
            </a:r>
            <a:r>
              <a:rPr lang="ru-RU" sz="2000" b="1" dirty="0"/>
              <a:t>Федерации </a:t>
            </a:r>
            <a:br>
              <a:rPr lang="ru-RU" sz="2000" b="1" dirty="0"/>
            </a:br>
            <a:r>
              <a:rPr lang="ru-RU" sz="2000" b="1" dirty="0"/>
              <a:t>№P-6 от 12 января 2021 года </a:t>
            </a:r>
            <a:r>
              <a:rPr lang="ru-RU" sz="2000" dirty="0"/>
              <a:t>о создании на базе </a:t>
            </a:r>
            <a:r>
              <a:rPr lang="ru-RU" sz="2000" dirty="0" err="1" smtClean="0"/>
              <a:t>бщеобразовательных</a:t>
            </a:r>
            <a:r>
              <a:rPr lang="ru-RU" sz="2000" dirty="0" smtClean="0"/>
              <a:t> </a:t>
            </a:r>
            <a:r>
              <a:rPr lang="ru-RU" sz="2000" dirty="0"/>
              <a:t>организаций, расположенных  в сельской местности и малых городах, центров образования естественно-научной и технологической направленностей</a:t>
            </a:r>
            <a:r>
              <a:rPr lang="ru-RU" sz="2000" dirty="0" smtClean="0"/>
              <a:t>»</a:t>
            </a:r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b="1" dirty="0" smtClean="0"/>
              <a:t>Приказ </a:t>
            </a:r>
            <a:r>
              <a:rPr lang="ru-RU" sz="2000" b="1" dirty="0"/>
              <a:t>от 01.02.2021 № 37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«</a:t>
            </a:r>
            <a:r>
              <a:rPr lang="ru-RU" sz="2000" dirty="0"/>
              <a:t>Об утверждении методик расчета показателей федеральных проектов национального проекта «Образование»</a:t>
            </a:r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92729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Образовательные направления Центров «Точка роста»: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711" y="2643918"/>
            <a:ext cx="50497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основных общеобразовательных программ</a:t>
            </a: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«Информатика»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жизнедеятельности»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предметной области «Технология»</a:t>
            </a:r>
          </a:p>
          <a:p>
            <a:endParaRPr lang="en-US" b="1" dirty="0" smtClean="0">
              <a:solidFill>
                <a:srgbClr val="333E48"/>
              </a:solidFill>
              <a:latin typeface="Arial"/>
              <a:cs typeface="Arial"/>
              <a:sym typeface="Arial"/>
            </a:endParaRPr>
          </a:p>
          <a:p>
            <a:r>
              <a:rPr lang="ru-RU" b="1" dirty="0" smtClean="0">
                <a:solidFill>
                  <a:srgbClr val="333E48"/>
                </a:solidFill>
                <a:latin typeface="Arial"/>
                <a:cs typeface="Arial"/>
                <a:sym typeface="Arial"/>
              </a:rPr>
              <a:t>Дополнительное  </a:t>
            </a:r>
            <a:r>
              <a:rPr lang="ru-RU" b="1" dirty="0">
                <a:solidFill>
                  <a:srgbClr val="333E48"/>
                </a:solidFill>
                <a:latin typeface="Arial"/>
                <a:cs typeface="Arial"/>
                <a:sym typeface="Arial"/>
              </a:rPr>
              <a:t>образование:</a:t>
            </a:r>
          </a:p>
          <a:p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цифрового, естественнонаучного, технического и гуманитарного </a:t>
            </a:r>
            <a:r>
              <a:rPr lang="ru-RU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профиле</a:t>
            </a:r>
            <a:endParaRPr lang="ru-RU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565199" y="2523999"/>
            <a:ext cx="4225295" cy="41196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Реализация основных общеобразовательных программ: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 и информатика»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«Естественнонаучные предметы»: «Физика», «Химия», «Технология», «Биология»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Дополнительное </a:t>
            </a:r>
            <a:r>
              <a:rPr lang="ru-RU" b="1" dirty="0"/>
              <a:t>образование: </a:t>
            </a:r>
            <a:r>
              <a:rPr lang="ru-RU" dirty="0"/>
              <a:t>программы естественнонаучной и технологической направленностей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5199" y="1736121"/>
            <a:ext cx="288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2023 гг.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711" y="170788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2020 гг.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89430" y="1805316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82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9839325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Н</a:t>
            </a:r>
            <a:r>
              <a:rPr lang="ru-RU" sz="2800" dirty="0" smtClean="0"/>
              <a:t>ормативно-правовая база Республики Башкортостан</a:t>
            </a:r>
            <a:endParaRPr sz="28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866727" y="1902689"/>
            <a:ext cx="5148312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 smtClean="0"/>
              <a:t>Распоряжение Правительства Республики Башкортостан </a:t>
            </a:r>
            <a:br>
              <a:rPr lang="ru-RU" sz="2000" b="1" dirty="0" smtClean="0"/>
            </a:br>
            <a:r>
              <a:rPr lang="ru-RU" sz="2000" b="1" dirty="0" smtClean="0"/>
              <a:t>от 29 октября 2018 года № 1059-р</a:t>
            </a:r>
            <a:endParaRPr lang="ru-RU" sz="2000" b="1" dirty="0"/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 smtClean="0"/>
              <a:t>о региональном координаторе создания </a:t>
            </a:r>
            <a:r>
              <a:rPr lang="ru-RU" sz="2000" dirty="0"/>
              <a:t>центров образования цифрового и гуманитарного профилей </a:t>
            </a:r>
            <a:endParaRPr lang="ru-RU" sz="2000" dirty="0" smtClean="0"/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 smtClean="0"/>
              <a:t>об утверждении комплекса мер </a:t>
            </a:r>
            <a:br>
              <a:rPr lang="ru-RU" sz="2000" dirty="0" smtClean="0"/>
            </a:br>
            <a:r>
              <a:rPr lang="ru-RU" sz="2000" dirty="0" smtClean="0"/>
              <a:t>по созданию центров образования цифрового и гуманитарного профилей на 2019-2024 годы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 smtClean="0"/>
              <a:t>об утверждении концепции создания </a:t>
            </a:r>
            <a:r>
              <a:rPr lang="ru-RU" sz="2000" dirty="0"/>
              <a:t>центров образования цифрового и гуманитарного профилей на 2019-2024 годы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dirty="0"/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1104899" y="1171254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уч.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8">
            <a:extLst>
              <a:ext uri="{FF2B5EF4-FFF2-40B4-BE49-F238E27FC236}">
                <a16:creationId xmlns="" xmlns:a16="http://schemas.microsoft.com/office/drawing/2014/main" id="{D2AA4C59-7CCF-47F2-AD6E-7C42A394D51F}"/>
              </a:ext>
            </a:extLst>
          </p:cNvPr>
          <p:cNvSpPr/>
          <p:nvPr/>
        </p:nvSpPr>
        <p:spPr>
          <a:xfrm>
            <a:off x="4686882" y="1205851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7967869" y="1171254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A57B252-2BA3-46AB-99F9-A783AB86A5BD}"/>
              </a:ext>
            </a:extLst>
          </p:cNvPr>
          <p:cNvSpPr txBox="1">
            <a:spLocks/>
          </p:cNvSpPr>
          <p:nvPr/>
        </p:nvSpPr>
        <p:spPr>
          <a:xfrm>
            <a:off x="6338522" y="1739787"/>
            <a:ext cx="5472113" cy="428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b="1" dirty="0" smtClean="0"/>
              <a:t>Распоряжение Правительства </a:t>
            </a:r>
            <a:r>
              <a:rPr lang="ru-RU" sz="2000" b="1" dirty="0"/>
              <a:t>Республики Башкортостан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от 20 января 2021 года </a:t>
            </a:r>
            <a:r>
              <a:rPr lang="ru-RU" sz="2000" b="1" dirty="0"/>
              <a:t>№ </a:t>
            </a:r>
            <a:r>
              <a:rPr lang="ru-RU" sz="2000" b="1" dirty="0" smtClean="0"/>
              <a:t>12-р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о региональном координаторе создания </a:t>
            </a:r>
            <a:r>
              <a:rPr lang="ru-RU" sz="2000" dirty="0" smtClean="0"/>
              <a:t>и функционирования центров </a:t>
            </a:r>
            <a:r>
              <a:rPr lang="ru-RU" sz="2000" dirty="0"/>
              <a:t>образования естественно-научной и технологической направленностей</a:t>
            </a:r>
            <a:endParaRPr lang="ru-RU" sz="2000" dirty="0" smtClean="0"/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dirty="0" smtClean="0"/>
              <a:t>о</a:t>
            </a:r>
            <a:r>
              <a:rPr lang="ru-RU" sz="2000" dirty="0"/>
              <a:t>б утверждении комплекса мер по созданию </a:t>
            </a:r>
            <a:r>
              <a:rPr lang="ru-RU" sz="2000" dirty="0" smtClean="0"/>
              <a:t> </a:t>
            </a:r>
            <a:r>
              <a:rPr lang="ru-RU" sz="2000" dirty="0" smtClean="0"/>
              <a:t>и функционированию центров </a:t>
            </a:r>
            <a:r>
              <a:rPr lang="ru-RU" sz="2000" dirty="0"/>
              <a:t>образования естественно-научной и технологической </a:t>
            </a:r>
            <a:r>
              <a:rPr lang="ru-RU" sz="2000" dirty="0" smtClean="0"/>
              <a:t>направленностей</a:t>
            </a:r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об утверждении </a:t>
            </a:r>
            <a:r>
              <a:rPr lang="ru-RU" sz="2000" dirty="0" smtClean="0"/>
              <a:t>концепции создания  </a:t>
            </a:r>
            <a:r>
              <a:rPr lang="ru-RU" sz="2000" dirty="0"/>
              <a:t>и </a:t>
            </a:r>
            <a:r>
              <a:rPr lang="ru-RU" sz="2000" dirty="0" smtClean="0"/>
              <a:t>функционирования </a:t>
            </a:r>
            <a:r>
              <a:rPr lang="ru-RU" sz="2000" dirty="0"/>
              <a:t>центров образования естественно-научной и технологической направленностей»</a:t>
            </a:r>
          </a:p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539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9839325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400" dirty="0" smtClean="0"/>
              <a:t>Приказы Министерства образования и науки </a:t>
            </a:r>
            <a:br>
              <a:rPr lang="ru-RU" sz="2400" dirty="0" smtClean="0"/>
            </a:br>
            <a:r>
              <a:rPr lang="ru-RU" sz="2400" dirty="0" smtClean="0"/>
              <a:t>Республики Башкортостан</a:t>
            </a:r>
            <a:endParaRPr sz="24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657225" y="1769835"/>
            <a:ext cx="11301413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>
                <a:solidFill>
                  <a:schemeClr val="bg1">
                    <a:lumMod val="65000"/>
                  </a:schemeClr>
                </a:solidFill>
              </a:rPr>
              <a:t>Приказ </a:t>
            </a: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</a:rPr>
              <a:t>от 03.02.2021 № 141 «О 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</a:rPr>
              <a:t>создании и функционировании в общеобразовательных организациях, </a:t>
            </a: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</a:rPr>
              <a:t>расположенных 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</a:rPr>
              <a:t>в сельской местности и малых городах, центров образования </a:t>
            </a: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</a:rPr>
              <a:t>естественно-научной</a:t>
            </a:r>
            <a:r>
              <a:rPr lang="ru-RU" sz="2000" b="1" dirty="0">
                <a:solidFill>
                  <a:schemeClr val="bg1">
                    <a:lumMod val="65000"/>
                  </a:schemeClr>
                </a:solidFill>
              </a:rPr>
              <a:t>, и технологической направленностей «Точка роста» в 2021 </a:t>
            </a: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</a:rPr>
              <a:t>году» </a:t>
            </a:r>
            <a:r>
              <a:rPr lang="ru-RU" sz="2000" b="1" dirty="0" smtClean="0">
                <a:solidFill>
                  <a:srgbClr val="FF0000"/>
                </a:solidFill>
              </a:rPr>
              <a:t>(отменен приказом МОН РБ от 11.03.2021 №360)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>
                <a:solidFill>
                  <a:schemeClr val="tx1"/>
                </a:solidFill>
              </a:rPr>
              <a:t>Приказ от </a:t>
            </a:r>
            <a:r>
              <a:rPr lang="ru-RU" sz="2000" b="1" dirty="0" smtClean="0">
                <a:solidFill>
                  <a:schemeClr val="tx1"/>
                </a:solidFill>
              </a:rPr>
              <a:t>11.03.2021 </a:t>
            </a:r>
            <a:r>
              <a:rPr lang="ru-RU" sz="2000" b="1" dirty="0">
                <a:solidFill>
                  <a:schemeClr val="tx1"/>
                </a:solidFill>
              </a:rPr>
              <a:t>№ </a:t>
            </a:r>
            <a:r>
              <a:rPr lang="ru-RU" sz="2000" b="1" dirty="0" smtClean="0">
                <a:solidFill>
                  <a:schemeClr val="tx1"/>
                </a:solidFill>
              </a:rPr>
              <a:t>361 «О </a:t>
            </a:r>
            <a:r>
              <a:rPr lang="ru-RU" sz="2000" b="1" dirty="0">
                <a:solidFill>
                  <a:schemeClr val="tx1"/>
                </a:solidFill>
              </a:rPr>
              <a:t>создании и функционировании в </a:t>
            </a:r>
            <a:r>
              <a:rPr lang="ru-RU" sz="2000" b="1" dirty="0" smtClean="0">
                <a:solidFill>
                  <a:schemeClr val="tx1"/>
                </a:solidFill>
              </a:rPr>
              <a:t>общеобразовательных </a:t>
            </a:r>
            <a:r>
              <a:rPr lang="ru-RU" sz="2000" b="1" dirty="0">
                <a:solidFill>
                  <a:schemeClr val="tx1"/>
                </a:solidFill>
              </a:rPr>
              <a:t>организациях, </a:t>
            </a:r>
            <a:r>
              <a:rPr lang="ru-RU" sz="2000" b="1" dirty="0" smtClean="0">
                <a:solidFill>
                  <a:schemeClr val="tx1"/>
                </a:solidFill>
              </a:rPr>
              <a:t>расположенных </a:t>
            </a:r>
            <a:r>
              <a:rPr lang="ru-RU" sz="2000" b="1" dirty="0">
                <a:solidFill>
                  <a:schemeClr val="tx1"/>
                </a:solidFill>
              </a:rPr>
              <a:t>в сельской местности </a:t>
            </a:r>
            <a:r>
              <a:rPr lang="ru-RU" sz="2000" b="1" dirty="0" smtClean="0">
                <a:solidFill>
                  <a:schemeClr val="tx1"/>
                </a:solidFill>
              </a:rPr>
              <a:t>и </a:t>
            </a:r>
            <a:r>
              <a:rPr lang="ru-RU" sz="2000" b="1" dirty="0">
                <a:solidFill>
                  <a:schemeClr val="tx1"/>
                </a:solidFill>
              </a:rPr>
              <a:t>малых городах Республики Башкортостан, центров образования </a:t>
            </a:r>
            <a:r>
              <a:rPr lang="ru-RU" sz="2000" b="1" dirty="0" smtClean="0">
                <a:solidFill>
                  <a:schemeClr val="tx1"/>
                </a:solidFill>
              </a:rPr>
              <a:t>естественно-научной </a:t>
            </a:r>
            <a:r>
              <a:rPr lang="ru-RU" sz="2000" b="1" dirty="0">
                <a:solidFill>
                  <a:schemeClr val="tx1"/>
                </a:solidFill>
              </a:rPr>
              <a:t>и технологической направленностей «Точка роста» в 2021 </a:t>
            </a:r>
            <a:r>
              <a:rPr lang="ru-RU" sz="2000" b="1" dirty="0" smtClean="0">
                <a:solidFill>
                  <a:schemeClr val="tx1"/>
                </a:solidFill>
              </a:rPr>
              <a:t>году»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>
                <a:solidFill>
                  <a:schemeClr val="tx1"/>
                </a:solidFill>
              </a:rPr>
              <a:t>Приказ от </a:t>
            </a:r>
            <a:r>
              <a:rPr lang="ru-RU" sz="2000" b="1" dirty="0" smtClean="0">
                <a:solidFill>
                  <a:schemeClr val="tx1"/>
                </a:solidFill>
              </a:rPr>
              <a:t>18.03.2021 № 415 «Об </a:t>
            </a:r>
            <a:r>
              <a:rPr lang="ru-RU" sz="2000" b="1" dirty="0">
                <a:solidFill>
                  <a:schemeClr val="tx1"/>
                </a:solidFill>
              </a:rPr>
              <a:t>утверждении инфраструктурного листа </a:t>
            </a:r>
            <a:r>
              <a:rPr lang="ru-RU" sz="2000" b="1" dirty="0" smtClean="0">
                <a:solidFill>
                  <a:schemeClr val="tx1"/>
                </a:solidFill>
              </a:rPr>
              <a:t>для </a:t>
            </a:r>
            <a:r>
              <a:rPr lang="ru-RU" sz="2000" b="1" dirty="0">
                <a:solidFill>
                  <a:schemeClr val="tx1"/>
                </a:solidFill>
              </a:rPr>
              <a:t>создания и функционирования </a:t>
            </a:r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общеобразовательных организациях, расположенных в сельской местности </a:t>
            </a:r>
            <a:r>
              <a:rPr lang="ru-RU" sz="2000" b="1" dirty="0" smtClean="0">
                <a:solidFill>
                  <a:schemeClr val="tx1"/>
                </a:solidFill>
              </a:rPr>
              <a:t>и </a:t>
            </a:r>
            <a:r>
              <a:rPr lang="ru-RU" sz="2000" b="1" dirty="0">
                <a:solidFill>
                  <a:schemeClr val="tx1"/>
                </a:solidFill>
              </a:rPr>
              <a:t>малых городах, центров образования естественно-научной, </a:t>
            </a:r>
            <a:r>
              <a:rPr lang="ru-RU" sz="2000" b="1" dirty="0" smtClean="0">
                <a:solidFill>
                  <a:schemeClr val="tx1"/>
                </a:solidFill>
              </a:rPr>
              <a:t>и технологической </a:t>
            </a:r>
            <a:r>
              <a:rPr lang="ru-RU" sz="2000" b="1" dirty="0">
                <a:solidFill>
                  <a:schemeClr val="tx1"/>
                </a:solidFill>
              </a:rPr>
              <a:t>направленностей «Точка роста» </a:t>
            </a:r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2021 </a:t>
            </a:r>
            <a:r>
              <a:rPr lang="ru-RU" sz="2000" b="1" dirty="0" smtClean="0">
                <a:solidFill>
                  <a:schemeClr val="tx1"/>
                </a:solidFill>
              </a:rPr>
              <a:t>году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i="1" dirty="0">
                <a:solidFill>
                  <a:schemeClr val="tx1"/>
                </a:solidFill>
              </a:rPr>
              <a:t>Проект </a:t>
            </a:r>
            <a:r>
              <a:rPr lang="ru-RU" sz="2000" b="1" i="1" dirty="0" smtClean="0">
                <a:solidFill>
                  <a:schemeClr val="tx1"/>
                </a:solidFill>
              </a:rPr>
              <a:t>приказа «Об </a:t>
            </a:r>
            <a:r>
              <a:rPr lang="ru-RU" sz="2000" b="1" i="1" dirty="0">
                <a:solidFill>
                  <a:schemeClr val="tx1"/>
                </a:solidFill>
              </a:rPr>
              <a:t>утверждении проекта </a:t>
            </a:r>
            <a:r>
              <a:rPr lang="ru-RU" sz="2000" b="1" i="1" dirty="0" smtClean="0">
                <a:solidFill>
                  <a:schemeClr val="tx1"/>
                </a:solidFill>
              </a:rPr>
              <a:t>зонирования центров </a:t>
            </a:r>
            <a:r>
              <a:rPr lang="ru-RU" sz="2000" b="1" i="1" dirty="0">
                <a:solidFill>
                  <a:schemeClr val="tx1"/>
                </a:solidFill>
              </a:rPr>
              <a:t>«Точка роста» планируемых к </a:t>
            </a:r>
            <a:r>
              <a:rPr lang="ru-RU" sz="2000" b="1" i="1" dirty="0" smtClean="0">
                <a:solidFill>
                  <a:schemeClr val="tx1"/>
                </a:solidFill>
              </a:rPr>
              <a:t>созданию в </a:t>
            </a:r>
            <a:r>
              <a:rPr lang="ru-RU" sz="2000" b="1" i="1" dirty="0">
                <a:solidFill>
                  <a:schemeClr val="tx1"/>
                </a:solidFill>
              </a:rPr>
              <a:t>2021 </a:t>
            </a:r>
            <a:r>
              <a:rPr lang="ru-RU" sz="2000" b="1" i="1" dirty="0" smtClean="0">
                <a:solidFill>
                  <a:schemeClr val="tx1"/>
                </a:solidFill>
              </a:rPr>
              <a:t>году»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dirty="0"/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dirty="0"/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4076043" y="1223578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27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78D936-B537-634D-9467-F1827654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9139238" cy="917575"/>
          </a:xfrm>
        </p:spPr>
        <p:txBody>
          <a:bodyPr>
            <a:normAutofit fontScale="90000"/>
          </a:bodyPr>
          <a:lstStyle/>
          <a:p>
            <a:r>
              <a:rPr lang="ru-RU" dirty="0"/>
              <a:t>Документы на уровне образовательных организаций, информационная открытость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365500" y="1774872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О создании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 назначении куратора, ответственного за функционирование и развитие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Об утверждении Положения о Центре «Точка роста»</a:t>
            </a:r>
          </a:p>
          <a:p>
            <a:pPr>
              <a:buClr>
                <a:srgbClr val="0070C0"/>
              </a:buClr>
            </a:pPr>
            <a:endParaRPr lang="ru-RU" sz="2000" dirty="0"/>
          </a:p>
          <a:p>
            <a:pPr>
              <a:buClr>
                <a:srgbClr val="0070C0"/>
              </a:buClr>
            </a:pPr>
            <a:r>
              <a:rPr lang="ru-RU" sz="2000" dirty="0"/>
              <a:t>Образовательные программы общего и дополнительного образования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365500" y="4569552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Создание раздела на сайте общеобразовательной организации «Центр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Наличие информации об образовательных программах, оборудовании, плане работы, режиме занятий и пр.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Публикация сведений о функционировании Центра «Точка роста», в том числе о проводимых мероприятиях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9CA3B9D-DFD1-A149-90D4-5A75AC24E579}"/>
              </a:ext>
            </a:extLst>
          </p:cNvPr>
          <p:cNvSpPr/>
          <p:nvPr/>
        </p:nvSpPr>
        <p:spPr>
          <a:xfrm>
            <a:off x="653749" y="2082932"/>
            <a:ext cx="17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Локальные 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2FB7F5F-FCEF-C04A-9F0C-332C3161D30F}"/>
              </a:ext>
            </a:extLst>
          </p:cNvPr>
          <p:cNvSpPr/>
          <p:nvPr/>
        </p:nvSpPr>
        <p:spPr>
          <a:xfrm>
            <a:off x="647701" y="5062320"/>
            <a:ext cx="224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Информационная открытость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D78BEF10-EC9A-3A48-81EA-6424D8827BBD}"/>
              </a:ext>
            </a:extLst>
          </p:cNvPr>
          <p:cNvCxnSpPr>
            <a:cxnSpLocks/>
          </p:cNvCxnSpPr>
          <p:nvPr/>
        </p:nvCxnSpPr>
        <p:spPr>
          <a:xfrm>
            <a:off x="3130851" y="1694862"/>
            <a:ext cx="0" cy="4886911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AC83B53-8904-2045-A63B-8C529F961BC1}"/>
              </a:ext>
            </a:extLst>
          </p:cNvPr>
          <p:cNvSpPr/>
          <p:nvPr/>
        </p:nvSpPr>
        <p:spPr>
          <a:xfrm>
            <a:off x="647700" y="3588816"/>
            <a:ext cx="2248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883905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9839325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400" dirty="0" smtClean="0"/>
              <a:t>МОНИТОРИНГ И КОНТРОЛЬ</a:t>
            </a:r>
            <a:endParaRPr lang="ru-RU" sz="24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657225" y="1769835"/>
            <a:ext cx="11301413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>
                <a:solidFill>
                  <a:schemeClr val="tx1"/>
                </a:solidFill>
              </a:rPr>
              <a:t>Письмо ФГАОУ ДПО «Академия Минпросвещения России</a:t>
            </a:r>
            <a:r>
              <a:rPr lang="ru-RU" sz="2000" b="1" dirty="0" smtClean="0">
                <a:solidFill>
                  <a:schemeClr val="tx1"/>
                </a:solidFill>
              </a:rPr>
              <a:t>» от 24.03.2021 </a:t>
            </a:r>
            <a:r>
              <a:rPr lang="ru-RU" sz="2000" b="1" dirty="0">
                <a:solidFill>
                  <a:schemeClr val="tx1"/>
                </a:solidFill>
              </a:rPr>
              <a:t>№ </a:t>
            </a:r>
            <a:r>
              <a:rPr lang="ru-RU" sz="2000" b="1" dirty="0" smtClean="0">
                <a:solidFill>
                  <a:schemeClr val="tx1"/>
                </a:solidFill>
              </a:rPr>
              <a:t>888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«</a:t>
            </a:r>
            <a:r>
              <a:rPr lang="ru-RU" sz="2000" b="1" dirty="0">
                <a:solidFill>
                  <a:schemeClr val="tx1"/>
                </a:solidFill>
              </a:rPr>
              <a:t>О направлении форм мониторинга»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 smtClean="0">
                <a:solidFill>
                  <a:schemeClr val="tx1"/>
                </a:solidFill>
              </a:rPr>
              <a:t>1. Форма </a:t>
            </a:r>
            <a:r>
              <a:rPr lang="ru-RU" sz="2000" dirty="0">
                <a:solidFill>
                  <a:schemeClr val="tx1"/>
                </a:solidFill>
              </a:rPr>
              <a:t>мониторинга работ по приведению площадок центров образования естественно-научной и </a:t>
            </a:r>
            <a:r>
              <a:rPr lang="ru-RU" sz="2000" dirty="0">
                <a:solidFill>
                  <a:schemeClr val="tx1"/>
                </a:solidFill>
              </a:rPr>
              <a:t>технологической направленностей в соответствии с методическими </a:t>
            </a:r>
            <a:r>
              <a:rPr lang="ru-RU" sz="2000" dirty="0" smtClean="0">
                <a:solidFill>
                  <a:schemeClr val="tx1"/>
                </a:solidFill>
              </a:rPr>
              <a:t>рекомендациями </a:t>
            </a:r>
            <a:r>
              <a:rPr lang="ru-RU" sz="2000" b="1" dirty="0" smtClean="0">
                <a:solidFill>
                  <a:srgbClr val="C00000"/>
                </a:solidFill>
              </a:rPr>
              <a:t>(25 июля года - промежуточный, 25 августа года - итоговый)</a:t>
            </a:r>
            <a:endParaRPr lang="ru-RU" sz="20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>
                <a:solidFill>
                  <a:schemeClr val="tx1"/>
                </a:solidFill>
              </a:rPr>
              <a:t>2. </a:t>
            </a:r>
            <a:r>
              <a:rPr lang="ru-RU" sz="2000" dirty="0">
                <a:solidFill>
                  <a:schemeClr val="tx1"/>
                </a:solidFill>
              </a:rPr>
              <a:t>Форма ежеквартального мониторинга выполнения показателей создания и функционирования центров образования естественно-научной и технологической </a:t>
            </a:r>
            <a:r>
              <a:rPr lang="ru-RU" sz="2000" dirty="0" smtClean="0">
                <a:solidFill>
                  <a:schemeClr val="tx1"/>
                </a:solidFill>
              </a:rPr>
              <a:t>направленностей </a:t>
            </a:r>
            <a:r>
              <a:rPr lang="ru-RU" sz="2000" b="1" dirty="0" smtClean="0">
                <a:solidFill>
                  <a:srgbClr val="C00000"/>
                </a:solidFill>
              </a:rPr>
              <a:t>(1 октября 2021 года)</a:t>
            </a:r>
            <a:endParaRPr lang="ru-RU" sz="20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>
                <a:solidFill>
                  <a:schemeClr val="tx1"/>
                </a:solidFill>
              </a:rPr>
              <a:t>3. Форма ежеквартального мониторинга выполнения показателей функционирования деятельности центров «Точка роста</a:t>
            </a:r>
            <a:r>
              <a:rPr lang="ru-RU" sz="2000" dirty="0" smtClean="0">
                <a:solidFill>
                  <a:schemeClr val="tx1"/>
                </a:solidFill>
              </a:rPr>
              <a:t>» </a:t>
            </a:r>
            <a:r>
              <a:rPr lang="ru-RU" sz="2000" dirty="0">
                <a:solidFill>
                  <a:schemeClr val="tx1"/>
                </a:solidFill>
              </a:rPr>
              <a:t>(для созданных в 2019-2020 годах и функционирующих сущностей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  <a:r>
              <a:rPr lang="ru-RU" sz="2000" b="1" dirty="0">
                <a:solidFill>
                  <a:srgbClr val="C00000"/>
                </a:solidFill>
              </a:rPr>
              <a:t> (1 октября 2021 года)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4104618" y="1066807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33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9839325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400" dirty="0" smtClean="0"/>
              <a:t>МОНИТОРИНГ И КОНТРОЛЬ</a:t>
            </a:r>
            <a:endParaRPr lang="ru-RU" sz="24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1104899" y="1551882"/>
            <a:ext cx="5495926" cy="51438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 smtClean="0">
                <a:solidFill>
                  <a:schemeClr val="tx1"/>
                </a:solidFill>
              </a:rPr>
              <a:t>Письма Министерства образования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 науки </a:t>
            </a:r>
            <a:r>
              <a:rPr lang="ru-RU" sz="2000" b="1" dirty="0">
                <a:solidFill>
                  <a:schemeClr val="tx1"/>
                </a:solidFill>
              </a:rPr>
              <a:t>Р</a:t>
            </a:r>
            <a:r>
              <a:rPr lang="ru-RU" sz="2000" b="1" dirty="0" smtClean="0">
                <a:solidFill>
                  <a:schemeClr val="tx1"/>
                </a:solidFill>
              </a:rPr>
              <a:t>еспублики Башкортостан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 smtClean="0">
                <a:solidFill>
                  <a:schemeClr val="tx1"/>
                </a:solidFill>
              </a:rPr>
              <a:t>от 05.04.2021 № 04-05/270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«О запросе информации»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docs.google.com/spreadsheets/d/1M3P1iE4aowYQ34lVKSHwHUP0Gj8iQK4PnlgaX1T4Ryg/edit?usp=sharing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ru-RU" sz="2000" b="1" dirty="0" smtClean="0">
                <a:solidFill>
                  <a:srgbClr val="C00000"/>
                </a:solidFill>
              </a:rPr>
              <a:t>исполнение: до 09.04.2021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 smtClean="0">
                <a:solidFill>
                  <a:schemeClr val="tx1"/>
                </a:solidFill>
              </a:rPr>
              <a:t>от </a:t>
            </a:r>
            <a:r>
              <a:rPr lang="ru-RU" sz="2000" dirty="0">
                <a:solidFill>
                  <a:schemeClr val="tx1"/>
                </a:solidFill>
              </a:rPr>
              <a:t>05.04.2021 № </a:t>
            </a:r>
            <a:r>
              <a:rPr lang="ru-RU" sz="2000" dirty="0" smtClean="0">
                <a:solidFill>
                  <a:schemeClr val="tx1"/>
                </a:solidFill>
              </a:rPr>
              <a:t>04-05/275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>
                <a:solidFill>
                  <a:schemeClr val="tx1"/>
                </a:solidFill>
              </a:rPr>
              <a:t>О </a:t>
            </a:r>
            <a:r>
              <a:rPr lang="ru-RU" sz="2000" dirty="0" smtClean="0">
                <a:solidFill>
                  <a:schemeClr val="tx1"/>
                </a:solidFill>
              </a:rPr>
              <a:t>верификации данных»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docs.google.com/spreadsheets/d/1b_jWhKjxkIBlpFXOeubHsdmNtLu9rWTvZvDO86AUWX4/edit?usp=sharing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ru-RU" sz="2000" b="1" dirty="0">
                <a:solidFill>
                  <a:srgbClr val="C00000"/>
                </a:solidFill>
              </a:rPr>
              <a:t>исполнение: до </a:t>
            </a:r>
            <a:r>
              <a:rPr lang="ru-RU" sz="2000" b="1" dirty="0" smtClean="0">
                <a:solidFill>
                  <a:srgbClr val="C00000"/>
                </a:solidFill>
              </a:rPr>
              <a:t>11.04.2021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896" y="1617585"/>
            <a:ext cx="3136553" cy="4480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161" y="2675782"/>
            <a:ext cx="3377477" cy="4182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181" y="1019483"/>
            <a:ext cx="358475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41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1019</Words>
  <Application>Microsoft Office PowerPoint</Application>
  <PresentationFormat>Широкоэкранный</PresentationFormat>
  <Paragraphs>279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</vt:lpstr>
      <vt:lpstr>Arial Narrow</vt:lpstr>
      <vt:lpstr>Calibri</vt:lpstr>
      <vt:lpstr>Calibri Light</vt:lpstr>
      <vt:lpstr>Helvetica</vt:lpstr>
      <vt:lpstr>Roboto</vt:lpstr>
      <vt:lpstr>Verdana</vt:lpstr>
      <vt:lpstr>Тема Office</vt:lpstr>
      <vt:lpstr>Совещание в режиме ВКС для специалистов муниципальных органов управления образованием, ответственных за реализацию регионального проекта «Современная школа» на территории муниципальных образований Республики Башкортостан</vt:lpstr>
      <vt:lpstr>Повестка:</vt:lpstr>
      <vt:lpstr>Методическая основа реализации проекта</vt:lpstr>
      <vt:lpstr>Образовательные направления Центров «Точка роста»:</vt:lpstr>
      <vt:lpstr>Нормативно-правовая база Республики Башкортостан</vt:lpstr>
      <vt:lpstr>Приказы Министерства образования и науки  Республики Башкортостан</vt:lpstr>
      <vt:lpstr>Документы на уровне образовательных организаций, информационная открытость</vt:lpstr>
      <vt:lpstr>МОНИТОРИНГ И КОНТРОЛЬ</vt:lpstr>
      <vt:lpstr>МОНИТОРИНГ И КОНТРОЛЬ</vt:lpstr>
      <vt:lpstr>Центры «Точка роста» Республики Башкортостан 2021-2023</vt:lpstr>
      <vt:lpstr>Инфраструктурный лист (приказ от 18.03.2021 № 415)</vt:lpstr>
      <vt:lpstr>Зонирование и дизайн</vt:lpstr>
      <vt:lpstr>Заключений соглашений в ГИИС Электронный бюджет</vt:lpstr>
      <vt:lpstr>Заключений соглашений в ГИИС Электронный бюджет</vt:lpstr>
      <vt:lpstr>Региональный форум</vt:lpstr>
      <vt:lpstr>Презентация PowerPoint</vt:lpstr>
      <vt:lpstr>      Ресурсы    федеральных центров:</vt:lpstr>
      <vt:lpstr>      Каналы коммуникаций: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Васильева Татьяна Васильевна</cp:lastModifiedBy>
  <cp:revision>156</cp:revision>
  <cp:lastPrinted>2021-02-03T08:49:17Z</cp:lastPrinted>
  <dcterms:modified xsi:type="dcterms:W3CDTF">2021-04-06T11:50:58Z</dcterms:modified>
</cp:coreProperties>
</file>